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Fira Sans Extra Condensed Medium"/>
      <p:regular r:id="rId19"/>
      <p:bold r:id="rId20"/>
      <p:italic r:id="rId21"/>
      <p:boldItalic r:id="rId22"/>
    </p:embeddedFont>
    <p:embeddedFont>
      <p:font typeface="Livvic"/>
      <p:regular r:id="rId23"/>
      <p:bold r:id="rId24"/>
      <p:italic r:id="rId25"/>
      <p:boldItalic r:id="rId26"/>
    </p:embeddedFont>
    <p:embeddedFont>
      <p:font typeface="Catamaran Light"/>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Livvic-bold.fntdata"/><Relationship Id="rId23" Type="http://schemas.openxmlformats.org/officeDocument/2006/relationships/font" Target="fonts/Livvi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vvic-boldItalic.fntdata"/><Relationship Id="rId25" Type="http://schemas.openxmlformats.org/officeDocument/2006/relationships/font" Target="fonts/Livvic-italic.fntdata"/><Relationship Id="rId28" Type="http://schemas.openxmlformats.org/officeDocument/2006/relationships/font" Target="fonts/CatamaranLight-bold.fntdata"/><Relationship Id="rId27" Type="http://schemas.openxmlformats.org/officeDocument/2006/relationships/font" Target="fonts/Catamaran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FiraSansExtraCondensed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4c0ff757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d4c0ff757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e0ba5cb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0e0ba5cb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4c0ff75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4c0ff75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ef2a3db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ef2a3db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3M example from BHS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4c0ff75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4c0ff75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mailto:kcrandall@doe.k12.ga.us" TargetMode="External"/><Relationship Id="rId4" Type="http://schemas.openxmlformats.org/officeDocument/2006/relationships/hyperlink" Target="mailto:Justin.Harvey@gcpsk12.org" TargetMode="External"/><Relationship Id="rId5" Type="http://schemas.openxmlformats.org/officeDocument/2006/relationships/hyperlink" Target="mailto:Matthew.Meek@gcpsk12.org" TargetMode="External"/><Relationship Id="rId6" Type="http://schemas.openxmlformats.org/officeDocument/2006/relationships/hyperlink" Target="mailto:rebeccaxiong01@gmail.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document/d/1T9EWNbHh45KHGsCeEVHPd41KZZtdp4W6/edit?usp=sharing&amp;ouid=108702830188689796305&amp;rtpof=true&amp;sd=true"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a:p>
            <a:pPr indent="0" lvl="0" marL="0" rtl="0" algn="l">
              <a:spcBef>
                <a:spcPts val="0"/>
              </a:spcBef>
              <a:spcAft>
                <a:spcPts val="0"/>
              </a:spcAft>
              <a:buNone/>
            </a:pPr>
            <a:r>
              <a:rPr lang="en" sz="1500">
                <a:solidFill>
                  <a:schemeClr val="lt1"/>
                </a:solidFill>
              </a:rPr>
              <a:t>Presenter: Rebecca Xiong</a:t>
            </a:r>
            <a:endParaRPr sz="1500">
              <a:solidFill>
                <a:schemeClr val="lt1"/>
              </a:solidFill>
            </a:endParaRPr>
          </a:p>
        </p:txBody>
      </p:sp>
      <p:sp>
        <p:nvSpPr>
          <p:cNvPr id="122" name="Google Shape;122;p22"/>
          <p:cNvSpPr txBox="1"/>
          <p:nvPr>
            <p:ph type="ctrTitle"/>
          </p:nvPr>
        </p:nvSpPr>
        <p:spPr>
          <a:xfrm>
            <a:off x="771925" y="1202725"/>
            <a:ext cx="4592400" cy="1446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100">
                <a:solidFill>
                  <a:schemeClr val="lt1"/>
                </a:solidFill>
              </a:rPr>
              <a:t>How to Fund a Team</a:t>
            </a:r>
            <a:endParaRPr sz="4100">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1"/>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03" name="Google Shape;203;p31"/>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04" name="Google Shape;204;p31"/>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type="ctrTitle"/>
          </p:nvPr>
        </p:nvSpPr>
        <p:spPr>
          <a:xfrm>
            <a:off x="850800" y="713600"/>
            <a:ext cx="31794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chemeClr val="lt1"/>
                </a:solidFill>
              </a:rPr>
              <a:t>MANAGING CLUB FINANCIALS</a:t>
            </a:r>
            <a:endParaRPr sz="2800">
              <a:solidFill>
                <a:schemeClr val="lt1"/>
              </a:solidFill>
            </a:endParaRPr>
          </a:p>
        </p:txBody>
      </p:sp>
      <p:sp>
        <p:nvSpPr>
          <p:cNvPr id="207" name="Google Shape;207;p31"/>
          <p:cNvSpPr txBox="1"/>
          <p:nvPr/>
        </p:nvSpPr>
        <p:spPr>
          <a:xfrm>
            <a:off x="485450" y="4212200"/>
            <a:ext cx="787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Planning a Budget</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txBox="1"/>
          <p:nvPr>
            <p:ph idx="4294967295" type="ctrTitle"/>
          </p:nvPr>
        </p:nvSpPr>
        <p:spPr>
          <a:xfrm>
            <a:off x="426075" y="238650"/>
            <a:ext cx="57879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Major Budget Categories</a:t>
            </a:r>
            <a:endParaRPr sz="3300">
              <a:solidFill>
                <a:schemeClr val="lt1"/>
              </a:solidFill>
              <a:latin typeface="Livvic"/>
              <a:ea typeface="Livvic"/>
              <a:cs typeface="Livvic"/>
              <a:sym typeface="Livvic"/>
            </a:endParaRPr>
          </a:p>
        </p:txBody>
      </p:sp>
      <p:sp>
        <p:nvSpPr>
          <p:cNvPr id="214" name="Google Shape;214;p32"/>
          <p:cNvSpPr txBox="1"/>
          <p:nvPr/>
        </p:nvSpPr>
        <p:spPr>
          <a:xfrm>
            <a:off x="419250" y="1485700"/>
            <a:ext cx="8298900" cy="5156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Revenue sources: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Club Dues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Donations/Grants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Main expenditures:</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900">
                <a:solidFill>
                  <a:schemeClr val="dk1"/>
                </a:solidFill>
                <a:latin typeface="Catamaran Light"/>
                <a:ea typeface="Catamaran Light"/>
                <a:cs typeface="Catamaran Light"/>
                <a:sym typeface="Catamaran Light"/>
              </a:rPr>
              <a:t>1. State Tournament Registration</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900">
                <a:solidFill>
                  <a:schemeClr val="dk1"/>
                </a:solidFill>
                <a:latin typeface="Catamaran Light"/>
                <a:ea typeface="Catamaran Light"/>
                <a:cs typeface="Catamaran Light"/>
                <a:sym typeface="Catamaran Light"/>
              </a:rPr>
              <a:t>2. Regional Tournament Registration</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900">
                <a:solidFill>
                  <a:schemeClr val="dk1"/>
                </a:solidFill>
                <a:latin typeface="Catamaran Light"/>
                <a:ea typeface="Catamaran Light"/>
                <a:cs typeface="Catamaran Light"/>
                <a:sym typeface="Catamaran Light"/>
              </a:rPr>
              <a:t>3. Invitational(s) Registration</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900">
                <a:solidFill>
                  <a:schemeClr val="dk1"/>
                </a:solidFill>
                <a:latin typeface="Catamaran Light"/>
                <a:ea typeface="Catamaran Light"/>
                <a:cs typeface="Catamaran Light"/>
                <a:sym typeface="Catamaran Light"/>
              </a:rPr>
              <a:t>4. Materials</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900">
                <a:solidFill>
                  <a:schemeClr val="dk1"/>
                </a:solidFill>
                <a:latin typeface="Catamaran Light"/>
                <a:ea typeface="Catamaran Light"/>
                <a:cs typeface="Catamaran Light"/>
                <a:sym typeface="Catamaran Light"/>
              </a:rPr>
              <a:t>5. Transportation</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900">
                <a:solidFill>
                  <a:schemeClr val="dk1"/>
                </a:solidFill>
                <a:latin typeface="Catamaran Light"/>
                <a:ea typeface="Catamaran Light"/>
                <a:cs typeface="Catamaran Light"/>
                <a:sym typeface="Catamaran Light"/>
              </a:rPr>
              <a:t>6. Food</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900">
                <a:solidFill>
                  <a:schemeClr val="dk1"/>
                </a:solidFill>
                <a:latin typeface="Catamaran Light"/>
                <a:ea typeface="Catamaran Light"/>
                <a:cs typeface="Catamaran Light"/>
                <a:sym typeface="Catamaran Light"/>
              </a:rPr>
              <a:t>7. Team T-shirts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5" name="Google Shape;215;p32"/>
          <p:cNvPicPr preferRelativeResize="0"/>
          <p:nvPr/>
        </p:nvPicPr>
        <p:blipFill>
          <a:blip r:embed="rId3">
            <a:alphaModFix/>
          </a:blip>
          <a:stretch>
            <a:fillRect/>
          </a:stretch>
        </p:blipFill>
        <p:spPr>
          <a:xfrm>
            <a:off x="5968506" y="2591476"/>
            <a:ext cx="2199276" cy="1465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txBox="1"/>
          <p:nvPr>
            <p:ph idx="4294967295" type="ctrTitle"/>
          </p:nvPr>
        </p:nvSpPr>
        <p:spPr>
          <a:xfrm>
            <a:off x="426075" y="238650"/>
            <a:ext cx="57879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Advice from Coaches</a:t>
            </a:r>
            <a:endParaRPr sz="3300">
              <a:solidFill>
                <a:schemeClr val="lt1"/>
              </a:solidFill>
              <a:latin typeface="Livvic"/>
              <a:ea typeface="Livvic"/>
              <a:cs typeface="Livvic"/>
              <a:sym typeface="Livvic"/>
            </a:endParaRPr>
          </a:p>
        </p:txBody>
      </p:sp>
      <p:sp>
        <p:nvSpPr>
          <p:cNvPr id="222" name="Google Shape;222;p33"/>
          <p:cNvSpPr txBox="1"/>
          <p:nvPr/>
        </p:nvSpPr>
        <p:spPr>
          <a:xfrm>
            <a:off x="419250" y="1485700"/>
            <a:ext cx="8298900" cy="457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Invest in materials/resources that can be reused</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Building up inventory of reusable materials will decrease further expenses down the line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Seek the help of parents for donating tools and materials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Utilize parent volunteers for </a:t>
            </a:r>
            <a:r>
              <a:rPr lang="en" sz="1900">
                <a:solidFill>
                  <a:schemeClr val="dk1"/>
                </a:solidFill>
                <a:latin typeface="Catamaran Light"/>
                <a:ea typeface="Catamaran Light"/>
                <a:cs typeface="Catamaran Light"/>
                <a:sym typeface="Catamaran Light"/>
              </a:rPr>
              <a:t>transportation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Online invitationals to break in – set up a mock tournament environment in your school in different rooms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DIY Team T-shirts – e.g. customize with materials from Michael’s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Additional Contacts</a:t>
            </a:r>
            <a:endParaRPr sz="3300">
              <a:solidFill>
                <a:schemeClr val="lt1"/>
              </a:solidFill>
              <a:latin typeface="Livvic"/>
              <a:ea typeface="Livvic"/>
              <a:cs typeface="Livvic"/>
              <a:sym typeface="Livvic"/>
            </a:endParaRPr>
          </a:p>
        </p:txBody>
      </p:sp>
      <p:sp>
        <p:nvSpPr>
          <p:cNvPr id="229" name="Google Shape;229;p34"/>
          <p:cNvSpPr txBox="1"/>
          <p:nvPr/>
        </p:nvSpPr>
        <p:spPr>
          <a:xfrm>
            <a:off x="419250" y="1485700"/>
            <a:ext cx="8298900" cy="600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GA Department of Education</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Keith Crandall, Science Program Manager​</a:t>
            </a:r>
            <a:endParaRPr sz="1800">
              <a:solidFill>
                <a:schemeClr val="dk1"/>
              </a:solidFill>
              <a:latin typeface="Catamaran Light"/>
              <a:ea typeface="Catamaran Light"/>
              <a:cs typeface="Catamaran Light"/>
              <a:sym typeface="Catamaran Light"/>
            </a:endParaRPr>
          </a:p>
          <a:p>
            <a:pPr indent="-342900" lvl="2" marL="13716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Phone: 470-607-0442</a:t>
            </a:r>
            <a:endParaRPr sz="1800">
              <a:solidFill>
                <a:schemeClr val="dk1"/>
              </a:solidFill>
              <a:latin typeface="Catamaran Light"/>
              <a:ea typeface="Catamaran Light"/>
              <a:cs typeface="Catamaran Light"/>
              <a:sym typeface="Catamaran Light"/>
            </a:endParaRPr>
          </a:p>
          <a:p>
            <a:pPr indent="-342900" lvl="2" marL="13716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Email: </a:t>
            </a:r>
            <a:r>
              <a:rPr lang="en" sz="1800" u="sng">
                <a:solidFill>
                  <a:schemeClr val="hlink"/>
                </a:solidFill>
                <a:latin typeface="Catamaran Light"/>
                <a:ea typeface="Catamaran Light"/>
                <a:cs typeface="Catamaran Light"/>
                <a:sym typeface="Catamaran Light"/>
                <a:hlinkClick r:id="rId3"/>
              </a:rPr>
              <a:t>kcrandall@doe.k12.ga.us</a:t>
            </a:r>
            <a:r>
              <a:rPr lang="en" sz="1800">
                <a:solidFill>
                  <a:schemeClr val="dk1"/>
                </a:solidFill>
                <a:latin typeface="Catamaran Light"/>
                <a:ea typeface="Catamaran Light"/>
                <a:cs typeface="Catamaran Light"/>
                <a:sym typeface="Catamaran Light"/>
              </a:rPr>
              <a:t>​ </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Brookwood High School Coaches </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Justin Harvey (</a:t>
            </a:r>
            <a:r>
              <a:rPr lang="en" sz="1800" u="sng">
                <a:solidFill>
                  <a:schemeClr val="hlink"/>
                </a:solidFill>
                <a:latin typeface="Catamaran Light"/>
                <a:ea typeface="Catamaran Light"/>
                <a:cs typeface="Catamaran Light"/>
                <a:sym typeface="Catamaran Light"/>
                <a:hlinkClick r:id="rId4"/>
              </a:rPr>
              <a:t>Justin.Harvey@gcpsk12.org</a:t>
            </a:r>
            <a:r>
              <a:rPr lang="en" sz="1800">
                <a:solidFill>
                  <a:schemeClr val="dk1"/>
                </a:solidFill>
                <a:latin typeface="Catamaran Light"/>
                <a:ea typeface="Catamaran Light"/>
                <a:cs typeface="Catamaran Light"/>
                <a:sym typeface="Catamaran Light"/>
              </a:rPr>
              <a:t>)</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Matthew Meek (</a:t>
            </a:r>
            <a:r>
              <a:rPr lang="en" sz="1800" u="sng">
                <a:solidFill>
                  <a:schemeClr val="hlink"/>
                </a:solidFill>
                <a:latin typeface="Catamaran Light"/>
                <a:ea typeface="Catamaran Light"/>
                <a:cs typeface="Catamaran Light"/>
                <a:sym typeface="Catamaran Light"/>
                <a:hlinkClick r:id="rId5"/>
              </a:rPr>
              <a:t>Matthew.Meek@gcpsk12.org</a:t>
            </a:r>
            <a:r>
              <a:rPr lang="en" sz="1800">
                <a:solidFill>
                  <a:schemeClr val="dk1"/>
                </a:solidFill>
                <a:latin typeface="Catamaran Light"/>
                <a:ea typeface="Catamaran Light"/>
                <a:cs typeface="Catamaran Light"/>
                <a:sym typeface="Catamaran Light"/>
              </a:rPr>
              <a:t>)</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Presenter</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Rebecca Xiong (</a:t>
            </a:r>
            <a:r>
              <a:rPr lang="en" sz="1800" u="sng">
                <a:solidFill>
                  <a:schemeClr val="hlink"/>
                </a:solidFill>
                <a:latin typeface="Catamaran Light"/>
                <a:ea typeface="Catamaran Light"/>
                <a:cs typeface="Catamaran Light"/>
                <a:sym typeface="Catamaran Light"/>
                <a:hlinkClick r:id="rId6"/>
              </a:rPr>
              <a:t>rebeccaxiong01@gmail.com</a:t>
            </a:r>
            <a:r>
              <a:rPr lang="en" sz="1800">
                <a:solidFill>
                  <a:schemeClr val="dk1"/>
                </a:solidFill>
                <a:latin typeface="Catamaran Light"/>
                <a:ea typeface="Catamaran Light"/>
                <a:cs typeface="Catamaran Light"/>
                <a:sym typeface="Catamaran Light"/>
              </a:rPr>
              <a:t>) </a:t>
            </a:r>
            <a:endParaRPr sz="1800">
              <a:solidFill>
                <a:schemeClr val="dk1"/>
              </a:solidFill>
              <a:latin typeface="Catamaran Light"/>
              <a:ea typeface="Catamaran Light"/>
              <a:cs typeface="Catamaran Light"/>
              <a:sym typeface="Catamaran Light"/>
            </a:endParaRPr>
          </a:p>
          <a:p>
            <a:pPr indent="-342900" lvl="2" marL="13716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Ex-Brookwood HS competitor, Ex-President of UChicago SO, state and regional ES for IL, VA, MI, NY</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Feel free to reach out if you’d like me to connect you to others/ask questions!</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pic>
        <p:nvPicPr>
          <p:cNvPr id="234" name="Google Shape;234;p35"/>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35" name="Google Shape;235;p35"/>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37" name="Google Shape;237;p35"/>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38" name="Google Shape;238;p35"/>
          <p:cNvGrpSpPr/>
          <p:nvPr/>
        </p:nvGrpSpPr>
        <p:grpSpPr>
          <a:xfrm>
            <a:off x="4582431" y="2545611"/>
            <a:ext cx="346056" cy="345674"/>
            <a:chOff x="3303268" y="3817349"/>
            <a:chExt cx="346056" cy="345674"/>
          </a:xfrm>
        </p:grpSpPr>
        <p:sp>
          <p:nvSpPr>
            <p:cNvPr id="239" name="Google Shape;239;p35"/>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0" name="Google Shape;240;p35"/>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1" name="Google Shape;241;p35"/>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2" name="Google Shape;242;p35"/>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43" name="Google Shape;243;p35"/>
          <p:cNvGrpSpPr/>
          <p:nvPr/>
        </p:nvGrpSpPr>
        <p:grpSpPr>
          <a:xfrm>
            <a:off x="4582447" y="1968549"/>
            <a:ext cx="346024" cy="345674"/>
            <a:chOff x="4201447" y="3817349"/>
            <a:chExt cx="346024" cy="345674"/>
          </a:xfrm>
        </p:grpSpPr>
        <p:sp>
          <p:nvSpPr>
            <p:cNvPr id="244" name="Google Shape;244;p35"/>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 name="Google Shape;245;p35"/>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199950" y="704125"/>
            <a:ext cx="3164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SOURCES OF FUNDING</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5925977" y="2214226"/>
            <a:ext cx="22518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lang="en" sz="2000"/>
              <a:t>[Event-Related Image]</a:t>
            </a:r>
            <a:endParaRPr sz="2000"/>
          </a:p>
        </p:txBody>
      </p:sp>
      <p:sp>
        <p:nvSpPr>
          <p:cNvPr id="138" name="Google Shape;138;p23"/>
          <p:cNvSpPr txBox="1"/>
          <p:nvPr>
            <p:ph type="ctrTitle"/>
          </p:nvPr>
        </p:nvSpPr>
        <p:spPr>
          <a:xfrm>
            <a:off x="2199950" y="2348525"/>
            <a:ext cx="3106800" cy="677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MANAGING CLUB FINANCIALS</a:t>
            </a:r>
            <a:endParaRPr sz="1600"/>
          </a:p>
        </p:txBody>
      </p:sp>
      <p:sp>
        <p:nvSpPr>
          <p:cNvPr id="139" name="Google Shape;139;p23"/>
          <p:cNvSpPr txBox="1"/>
          <p:nvPr>
            <p:ph type="ctrTitle"/>
          </p:nvPr>
        </p:nvSpPr>
        <p:spPr>
          <a:xfrm>
            <a:off x="2199950" y="4043475"/>
            <a:ext cx="2953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RESOURCES &amp; CONTACTS</a:t>
            </a:r>
            <a:endParaRPr sz="1600"/>
          </a:p>
        </p:txBody>
      </p:sp>
      <p:sp>
        <p:nvSpPr>
          <p:cNvPr id="140" name="Google Shape;140;p23"/>
          <p:cNvSpPr txBox="1"/>
          <p:nvPr>
            <p:ph type="ctrTitle"/>
          </p:nvPr>
        </p:nvSpPr>
        <p:spPr>
          <a:xfrm>
            <a:off x="2199950" y="1440500"/>
            <a:ext cx="3002100" cy="677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BUILDING UP NEW TEAMS AND SMALLER SCHOOLS</a:t>
            </a:r>
            <a:endParaRPr sz="1600"/>
          </a:p>
        </p:txBody>
      </p:sp>
      <p:sp>
        <p:nvSpPr>
          <p:cNvPr id="141" name="Google Shape;141;p23"/>
          <p:cNvSpPr txBox="1"/>
          <p:nvPr>
            <p:ph type="ctrTitle"/>
          </p:nvPr>
        </p:nvSpPr>
        <p:spPr>
          <a:xfrm>
            <a:off x="2199950" y="329435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ADVICE FROM COACHES</a:t>
            </a:r>
            <a:endParaRPr sz="1600"/>
          </a:p>
        </p:txBody>
      </p:sp>
      <p:pic>
        <p:nvPicPr>
          <p:cNvPr id="142" name="Google Shape;142;p23"/>
          <p:cNvPicPr preferRelativeResize="0"/>
          <p:nvPr/>
        </p:nvPicPr>
        <p:blipFill>
          <a:blip r:embed="rId3">
            <a:alphaModFix/>
          </a:blip>
          <a:stretch>
            <a:fillRect/>
          </a:stretch>
        </p:blipFill>
        <p:spPr>
          <a:xfrm>
            <a:off x="5259288" y="1611075"/>
            <a:ext cx="3472824" cy="182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Sources of Funding</a:t>
            </a:r>
            <a:endParaRPr sz="3300">
              <a:solidFill>
                <a:schemeClr val="lt1"/>
              </a:solidFill>
              <a:latin typeface="Livvic"/>
              <a:ea typeface="Livvic"/>
              <a:cs typeface="Livvic"/>
              <a:sym typeface="Livvic"/>
            </a:endParaRPr>
          </a:p>
        </p:txBody>
      </p:sp>
      <p:sp>
        <p:nvSpPr>
          <p:cNvPr id="149" name="Google Shape;149;p24"/>
          <p:cNvSpPr txBox="1"/>
          <p:nvPr/>
        </p:nvSpPr>
        <p:spPr>
          <a:xfrm>
            <a:off x="293600" y="1461200"/>
            <a:ext cx="5478600" cy="6033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County/School District Science Office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Student Fundraising Campaigns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GA Science Olympiad and GA Department of Education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School-Specific Funding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Corporate Sponsors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Community Groups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National/Philanthropic Grants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PTA</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Div A/Elementary-Specific: Georgia Science Teachers Organization (GSTA)</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50" name="Google Shape;150;p24"/>
          <p:cNvPicPr preferRelativeResize="0"/>
          <p:nvPr/>
        </p:nvPicPr>
        <p:blipFill>
          <a:blip r:embed="rId3">
            <a:alphaModFix/>
          </a:blip>
          <a:stretch>
            <a:fillRect/>
          </a:stretch>
        </p:blipFill>
        <p:spPr>
          <a:xfrm>
            <a:off x="5890500" y="1902025"/>
            <a:ext cx="3066998" cy="22598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Letter Campaign</a:t>
            </a:r>
            <a:endParaRPr sz="3300">
              <a:solidFill>
                <a:schemeClr val="lt1"/>
              </a:solidFill>
              <a:latin typeface="Livvic"/>
              <a:ea typeface="Livvic"/>
              <a:cs typeface="Livvic"/>
              <a:sym typeface="Livvic"/>
            </a:endParaRPr>
          </a:p>
        </p:txBody>
      </p:sp>
      <p:sp>
        <p:nvSpPr>
          <p:cNvPr id="157" name="Google Shape;157;p25"/>
          <p:cNvSpPr txBox="1"/>
          <p:nvPr>
            <p:ph idx="4294967295" type="ctrTitle"/>
          </p:nvPr>
        </p:nvSpPr>
        <p:spPr>
          <a:xfrm>
            <a:off x="6399375" y="2078124"/>
            <a:ext cx="22518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u="sng"/>
              <a:t>Click</a:t>
            </a:r>
            <a:r>
              <a:rPr lang="en" sz="2000" u="sng"/>
              <a:t> for link to T</a:t>
            </a:r>
            <a:r>
              <a:rPr lang="en" sz="2000" u="sng">
                <a:solidFill>
                  <a:schemeClr val="hlink"/>
                </a:solidFill>
                <a:hlinkClick r:id="rId3"/>
              </a:rPr>
              <a:t>emplate Letter</a:t>
            </a:r>
            <a:endParaRPr sz="2000" u="sng"/>
          </a:p>
        </p:txBody>
      </p:sp>
      <p:sp>
        <p:nvSpPr>
          <p:cNvPr id="158" name="Google Shape;158;p25"/>
          <p:cNvSpPr txBox="1"/>
          <p:nvPr/>
        </p:nvSpPr>
        <p:spPr>
          <a:xfrm>
            <a:off x="419250" y="1485700"/>
            <a:ext cx="5478600" cy="5495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Each student brings in 10 mailing addresses</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Small local businesses, family members, friends of family</a:t>
            </a:r>
            <a:endParaRPr sz="1500">
              <a:solidFill>
                <a:schemeClr val="dk1"/>
              </a:solidFill>
              <a:latin typeface="Catamaran Light"/>
              <a:ea typeface="Catamaran Light"/>
              <a:cs typeface="Catamaran Light"/>
              <a:sym typeface="Catamaran Light"/>
            </a:endParaRPr>
          </a:p>
          <a:p>
            <a:pPr indent="-323850" lvl="2"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Previous success has been found with these businesses: dental/medical offices, law offices, restaurants, UPS, etc.</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Personal connections are best</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No peers/classmates</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Option for partial contribution to individual student’s account or general club expenses</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Different donation level incentives/recognitions</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Donation webpage, QR code</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Maintain good donor relations by sending out annual/biannual/periodic newsletter updates highlighting your team’s achievements</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This will encourage recurring donations</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500">
              <a:solidFill>
                <a:schemeClr val="dk1"/>
              </a:solidFill>
              <a:latin typeface="Catamaran Light"/>
              <a:ea typeface="Catamaran Light"/>
              <a:cs typeface="Catamaran Light"/>
              <a:sym typeface="Catamaran Light"/>
            </a:endParaRPr>
          </a:p>
        </p:txBody>
      </p:sp>
      <p:pic>
        <p:nvPicPr>
          <p:cNvPr id="159" name="Google Shape;159;p25"/>
          <p:cNvPicPr preferRelativeResize="0"/>
          <p:nvPr/>
        </p:nvPicPr>
        <p:blipFill>
          <a:blip r:embed="rId4">
            <a:alphaModFix/>
          </a:blip>
          <a:stretch>
            <a:fillRect/>
          </a:stretch>
        </p:blipFill>
        <p:spPr>
          <a:xfrm>
            <a:off x="6065900" y="3009450"/>
            <a:ext cx="2482999" cy="124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Corporate Sponsors</a:t>
            </a:r>
            <a:endParaRPr sz="3300">
              <a:solidFill>
                <a:schemeClr val="lt1"/>
              </a:solidFill>
              <a:latin typeface="Livvic"/>
              <a:ea typeface="Livvic"/>
              <a:cs typeface="Livvic"/>
              <a:sym typeface="Livvic"/>
            </a:endParaRPr>
          </a:p>
        </p:txBody>
      </p:sp>
      <p:sp>
        <p:nvSpPr>
          <p:cNvPr id="166" name="Google Shape;166;p26"/>
          <p:cNvSpPr txBox="1"/>
          <p:nvPr/>
        </p:nvSpPr>
        <p:spPr>
          <a:xfrm>
            <a:off x="419250" y="1485700"/>
            <a:ext cx="5478600" cy="5725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Hard to get but very impactful source of funding</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Employers of parents of students</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Previous example: 3M sponsorship at Brookwood from student’s parent</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Sponsorship for hosting home tournaments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Offer advertising incentives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Philanthropic foundations/organizations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Timing: If having issue getting responses for donations, try to spread out donation request campaigns near end of school year to prep in advance for next school year (spring), or before the start of the new school year (early summer - fall)</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4294967295" type="ctrTitle"/>
          </p:nvPr>
        </p:nvSpPr>
        <p:spPr>
          <a:xfrm>
            <a:off x="426075" y="238650"/>
            <a:ext cx="54786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Other Fundraising Ideas</a:t>
            </a:r>
            <a:endParaRPr sz="3300">
              <a:solidFill>
                <a:schemeClr val="lt1"/>
              </a:solidFill>
              <a:latin typeface="Livvic"/>
              <a:ea typeface="Livvic"/>
              <a:cs typeface="Livvic"/>
              <a:sym typeface="Livvic"/>
            </a:endParaRPr>
          </a:p>
        </p:txBody>
      </p:sp>
      <p:sp>
        <p:nvSpPr>
          <p:cNvPr id="173" name="Google Shape;173;p27"/>
          <p:cNvSpPr txBox="1"/>
          <p:nvPr/>
        </p:nvSpPr>
        <p:spPr>
          <a:xfrm>
            <a:off x="419250" y="1485700"/>
            <a:ext cx="5478600" cy="5448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Bake sale</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Car wash</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Crafts/handmade goods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Social media posts</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Donation bingo board</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Creative challenges for hitting </a:t>
            </a:r>
            <a:r>
              <a:rPr lang="en" sz="1800">
                <a:solidFill>
                  <a:schemeClr val="dk1"/>
                </a:solidFill>
                <a:latin typeface="Catamaran Light"/>
                <a:ea typeface="Catamaran Light"/>
                <a:cs typeface="Catamaran Light"/>
                <a:sym typeface="Catamaran Light"/>
              </a:rPr>
              <a:t>donation targets: pie a coach in the face, Scioly team flashmob in cafeteria, TikTok challenges/dances, etc.</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Restaurant Partnerships</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Chipotle: 15% of sales made during an event goes towards the organization</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p:txBody>
      </p:sp>
      <p:pic>
        <p:nvPicPr>
          <p:cNvPr id="174" name="Google Shape;174;p27"/>
          <p:cNvPicPr preferRelativeResize="0"/>
          <p:nvPr/>
        </p:nvPicPr>
        <p:blipFill>
          <a:blip r:embed="rId3">
            <a:alphaModFix/>
          </a:blip>
          <a:stretch>
            <a:fillRect/>
          </a:stretch>
        </p:blipFill>
        <p:spPr>
          <a:xfrm>
            <a:off x="6040525" y="2223475"/>
            <a:ext cx="2941350" cy="17590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80" name="Google Shape;180;p28"/>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txBox="1"/>
          <p:nvPr>
            <p:ph type="title"/>
          </p:nvPr>
        </p:nvSpPr>
        <p:spPr>
          <a:xfrm>
            <a:off x="3200250" y="13271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1"/>
                </a:solidFill>
              </a:rPr>
              <a:t>Building Up New Teams and Smaller Schools</a:t>
            </a:r>
            <a:endParaRPr sz="3300">
              <a:solidFill>
                <a:schemeClr val="lt1"/>
              </a:solidFill>
            </a:endParaRPr>
          </a:p>
        </p:txBody>
      </p:sp>
      <p:sp>
        <p:nvSpPr>
          <p:cNvPr id="182" name="Google Shape;182;p28"/>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83" name="Google Shape;183;p28"/>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txBox="1"/>
          <p:nvPr>
            <p:ph idx="4294967295" type="ctrTitle"/>
          </p:nvPr>
        </p:nvSpPr>
        <p:spPr>
          <a:xfrm>
            <a:off x="40825" y="254100"/>
            <a:ext cx="6165600" cy="661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lt1"/>
                </a:solidFill>
              </a:rPr>
              <a:t>Starting Small and Saving Big</a:t>
            </a:r>
            <a:endParaRPr sz="3100">
              <a:solidFill>
                <a:schemeClr val="lt1"/>
              </a:solidFill>
              <a:latin typeface="Livvic"/>
              <a:ea typeface="Livvic"/>
              <a:cs typeface="Livvic"/>
              <a:sym typeface="Livvic"/>
            </a:endParaRPr>
          </a:p>
        </p:txBody>
      </p:sp>
      <p:sp>
        <p:nvSpPr>
          <p:cNvPr id="190" name="Google Shape;190;p29"/>
          <p:cNvSpPr txBox="1"/>
          <p:nvPr/>
        </p:nvSpPr>
        <p:spPr>
          <a:xfrm>
            <a:off x="419250" y="1485700"/>
            <a:ext cx="8298900" cy="567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Maintain low club dues to remain accessible and build team membership</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Don’t raise dues – try to lower expenses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Don’t have to compete in all events to start – choose the ones that are low-cost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Prioritize study events over build events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Some builds are cheaper (e.g. Balsa wood is very expensive; Robot Tour and Flight are expensive; Bungee Drop is low-cost)</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Compete in online invitationals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Partner with local high schools and have student volunteers run your invitational</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Create your own build kits by replicating parts from big science distributors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Contact local sales rep for the distributors, potential discounts/promos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Source electronic components by dismantling old electronics from Goodwill/used goods stores</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txBox="1"/>
          <p:nvPr>
            <p:ph idx="4294967295" type="ctrTitle"/>
          </p:nvPr>
        </p:nvSpPr>
        <p:spPr>
          <a:xfrm>
            <a:off x="419250"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Accounting</a:t>
            </a:r>
            <a:endParaRPr sz="3300">
              <a:solidFill>
                <a:schemeClr val="lt1"/>
              </a:solidFill>
              <a:latin typeface="Livvic"/>
              <a:ea typeface="Livvic"/>
              <a:cs typeface="Livvic"/>
              <a:sym typeface="Livvic"/>
            </a:endParaRPr>
          </a:p>
        </p:txBody>
      </p:sp>
      <p:sp>
        <p:nvSpPr>
          <p:cNvPr id="197" name="Google Shape;197;p30"/>
          <p:cNvSpPr txBox="1"/>
          <p:nvPr/>
        </p:nvSpPr>
        <p:spPr>
          <a:xfrm>
            <a:off x="419250" y="1485700"/>
            <a:ext cx="8298900" cy="5156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you have multiple coaches, it’s ideal to have one coach be in charge of the financials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Become familiar with your school’s bookkeeper, especially if you are a solo coach</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School administrators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School district financial office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